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Bebas Neue Bold" charset="1" panose="020B0606020202050201"/>
      <p:regular r:id="rId27"/>
    </p:embeddedFont>
    <p:embeddedFont>
      <p:font typeface="Raleway Bold" charset="1" panose="00000000000000000000"/>
      <p:regular r:id="rId28"/>
    </p:embeddedFont>
    <p:embeddedFont>
      <p:font typeface="Canva Sans Bold" charset="1" panose="020B0803030501040103"/>
      <p:regular r:id="rId29"/>
    </p:embeddedFont>
    <p:embeddedFont>
      <p:font typeface="Raleway" charset="1" panose="000000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" charset="1" panose="00000500000000000000"/>
      <p:regular r:id="rId32"/>
    </p:embeddedFont>
    <p:embeddedFont>
      <p:font typeface="Canva Sans" charset="1" panose="020B05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https://www.linkedin.com/in/aditya-kumar-pandey-814169252/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3163" y="1500333"/>
            <a:ext cx="7387257" cy="738725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32374" y="1028700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63737" y="2440148"/>
            <a:ext cx="5916396" cy="5507627"/>
          </a:xfrm>
          <a:custGeom>
            <a:avLst/>
            <a:gdLst/>
            <a:ahLst/>
            <a:cxnLst/>
            <a:rect r="r" b="b" t="t" l="l"/>
            <a:pathLst>
              <a:path h="5507627" w="5916396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93818"/>
            <a:ext cx="10300003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3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exploring Consumer Behavior During Festival Season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4029491"/>
            <a:ext cx="8115300" cy="413143"/>
          </a:xfrm>
          <a:custGeom>
            <a:avLst/>
            <a:gdLst/>
            <a:ahLst/>
            <a:cxnLst/>
            <a:rect r="r" b="b" t="t" l="l"/>
            <a:pathLst>
              <a:path h="413143" w="8115300">
                <a:moveTo>
                  <a:pt x="0" y="0"/>
                </a:moveTo>
                <a:lnTo>
                  <a:pt x="8115300" y="0"/>
                </a:lnTo>
                <a:lnTo>
                  <a:pt x="8115300" y="413143"/>
                </a:lnTo>
                <a:lnTo>
                  <a:pt x="0" y="413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45465" y="6448040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91936" y="552280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190625"/>
            <a:ext cx="10300003" cy="122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912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Diwali sales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92856" y="8741720"/>
            <a:ext cx="338855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8950" y="4716781"/>
            <a:ext cx="3484959" cy="145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Prepared By: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Aditya Kumar Pandey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MTech (AI &amp; DS), 240201001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Dept. of CSE, IIIT Bhagalpur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59041" y="6729942"/>
            <a:ext cx="3484959" cy="145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Submitted To: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Avantika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Assistant Professor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Dept. of CSE, IIIT Bhagalpur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8048" y="1760795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8048" y="2393159"/>
            <a:ext cx="7041252" cy="67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Age Group Distribution by Gender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8048" y="4564688"/>
            <a:ext cx="7720191" cy="272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chart shows: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Which age groups are most active.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Gender distribution in each age group.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Most customers might be in the 26-35 age group.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Both males and females are well represented, but females dominate in some groups.</a:t>
            </a:r>
          </a:p>
          <a:p>
            <a:pPr algn="l">
              <a:lnSpc>
                <a:spcPts val="3136"/>
              </a:lnSpc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04116" y="-265563"/>
            <a:ext cx="10896834" cy="988021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98491" y="8433111"/>
            <a:ext cx="71985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26-35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76128" y="8433111"/>
            <a:ext cx="53185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0-17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74575" y="8433111"/>
            <a:ext cx="70223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18-35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89968" y="8433111"/>
            <a:ext cx="693539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51-55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62471" y="8433111"/>
            <a:ext cx="778788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46-50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39880" y="8433111"/>
            <a:ext cx="454223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55+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08977" y="8433111"/>
            <a:ext cx="746284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36-45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72065" y="8885760"/>
            <a:ext cx="1346954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Age Group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80289" y="1503938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61239" y="2156083"/>
            <a:ext cx="7041252" cy="67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Total Amount Spent by Age Group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15831" y="3757488"/>
            <a:ext cx="7843469" cy="233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617" indent="-241808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Shows spending power of different age groups.</a:t>
            </a:r>
          </a:p>
          <a:p>
            <a:pPr algn="just" marL="483617" indent="-241808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Likely, the 26-35 or 36-45 groups spend the most — prime working age.</a:t>
            </a:r>
          </a:p>
          <a:p>
            <a:pPr algn="just" marL="483617" indent="-241808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Helps target marketing for high-spending age demographics.</a:t>
            </a:r>
          </a:p>
          <a:p>
            <a:pPr algn="just">
              <a:lnSpc>
                <a:spcPts val="3136"/>
              </a:lnSpc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464" y="164544"/>
            <a:ext cx="10251674" cy="977268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70087" y="8751245"/>
            <a:ext cx="71985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26-35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12452" y="8726693"/>
            <a:ext cx="53185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0-17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02754" y="8751245"/>
            <a:ext cx="693896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18-25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56463" y="8751245"/>
            <a:ext cx="693539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51-55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44301" y="8751245"/>
            <a:ext cx="778788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46-50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3404" y="8726693"/>
            <a:ext cx="454223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55+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23096" y="8726693"/>
            <a:ext cx="746284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36-45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4301" y="9220200"/>
            <a:ext cx="1346954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Age Group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6419" y="1075630"/>
            <a:ext cx="5873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le7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8048" y="1760795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8048" y="2402684"/>
            <a:ext cx="7574808" cy="187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10 States by Number of Orders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18048" y="4564688"/>
            <a:ext cx="7720191" cy="233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Visualizes the states with the highest number of purchases.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Likely leaders: Uttar Pradesh, Maharashtra, Karnataka, etc.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Useful for identifying geographic hot spots in terms of customer activity.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79199" y="-494670"/>
            <a:ext cx="10458326" cy="116775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8048" y="1760795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2798" y="2402684"/>
            <a:ext cx="7574808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Top 10 States by Sales Amount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8048" y="4564688"/>
            <a:ext cx="7720191" cy="194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Reveals top contributing states in revenue.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Some states might have fewer orders but higher value per order.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Helps in prioritizing marketing, logistics, and sales efforts geographically.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13" y="-303164"/>
            <a:ext cx="10140714" cy="1167753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25547" y="89574"/>
            <a:ext cx="5873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872" y="607378"/>
            <a:ext cx="7899128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9"/>
              </a:lnSpc>
            </a:pPr>
            <a:r>
              <a:rPr lang="en-US" sz="61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872" y="1363027"/>
            <a:ext cx="8053300" cy="50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37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Occupation-wise Distribution of Diwali Shoppers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72581" y="1952308"/>
            <a:ext cx="6506836" cy="741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Top Spenders: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Sector (1583) and Healthcare (1408) lead due to high income and tech adoption.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Aviation (1310) and Banking (1137) also show strong festive buying power.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Moderate Participation: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Govt (854), Hospitality (703), and Media (637) balance tradition with modern spending.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Low Engagement: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Agriculture (283), Textile (349), and Construction (414) may face income or access constraints.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Growth Potential: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Automobile, Retail, Food Processing, and Law show scope for targeted promotions.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Marketing Tip: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Focus premium campaigns on top sectors, and offer EMI deals or festive combos for low-engagement groups.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4901" y="1137433"/>
            <a:ext cx="10973368" cy="97101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8048" y="1760795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8048" y="2431259"/>
            <a:ext cx="7041252" cy="91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7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marital status count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8048" y="4564688"/>
            <a:ext cx="7720191" cy="155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chart shows the number of customers based on marital status.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dataset has more unmarried customers (6518) compared to married ones (4721).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45836" y="-43224"/>
            <a:ext cx="10972490" cy="111894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8048" y="1760795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8048" y="2421734"/>
            <a:ext cx="7041252" cy="75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6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Marital Status vs Amount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2665" y="3960908"/>
            <a:ext cx="7720191" cy="311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Unmarried Females (Marital Status = Ummariied, Gender=F) spent the most, with the bar reaching over ₹4 crores.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Unmarried Males also spent significantly, but less than females in the same group.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Among the married group (Marital Status = Married), females again spent more than males, but both spent less compared to the unmarried group.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42068" y="315677"/>
            <a:ext cx="9401743" cy="896246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846442" y="8885760"/>
            <a:ext cx="179820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Marital Status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1272" y="384849"/>
            <a:ext cx="5873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73532" y="8229465"/>
            <a:ext cx="137291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Unmarried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84785" y="8229465"/>
            <a:ext cx="1007507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Married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8048" y="511662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8048" y="1162364"/>
            <a:ext cx="7574808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Product Category Distribution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8048" y="1834830"/>
            <a:ext cx="7041252" cy="7967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Clothing &amp; Apparel is the most popular category with 2,655 sales, followed by: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Food – 2,490 sales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Electronics &amp; Gadgets – 2,087 sales</a:t>
            </a:r>
          </a:p>
          <a:p>
            <a:pPr algn="just">
              <a:lnSpc>
                <a:spcPts val="2900"/>
              </a:lnSpc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Moderate performance seen in: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Footwear &amp; Shoes – 1,059 sales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Household items – 520 sales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Beauty – 422 sales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Games &amp; Toys – 386 sales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Sports Products – 356 sales</a:t>
            </a:r>
          </a:p>
          <a:p>
            <a:pPr algn="just">
              <a:lnSpc>
                <a:spcPts val="2900"/>
              </a:lnSpc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Niche categories with lower sales include: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Furniture – 352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Pet Care – 212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Office Supplies – 113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Stationery – 112</a:t>
            </a:r>
          </a:p>
          <a:p>
            <a:pPr algn="just">
              <a:lnSpc>
                <a:spcPts val="2900"/>
              </a:lnSpc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Least engaged categories: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Books – 103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 – 97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Decor – 96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Veterinary – 81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Tupperware – 72</a:t>
            </a:r>
          </a:p>
          <a:p>
            <a:pPr algn="just" marL="447235" indent="-223618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Hand &amp; Power Tools – 26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411" y="-768232"/>
            <a:ext cx="11159925" cy="118234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1662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82857"/>
            <a:ext cx="9959311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Product Category Distribution - Donut Chart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27505" y="869730"/>
            <a:ext cx="11409110" cy="98890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74111"/>
            <a:ext cx="5698730" cy="56987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0982" y="3946505"/>
            <a:ext cx="6116595" cy="4114800"/>
          </a:xfrm>
          <a:custGeom>
            <a:avLst/>
            <a:gdLst/>
            <a:ahLst/>
            <a:cxnLst/>
            <a:rect r="r" b="b" t="t" l="l"/>
            <a:pathLst>
              <a:path h="4114800" w="6116595">
                <a:moveTo>
                  <a:pt x="0" y="0"/>
                </a:moveTo>
                <a:lnTo>
                  <a:pt x="6116594" y="0"/>
                </a:lnTo>
                <a:lnTo>
                  <a:pt x="611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79237" y="1171575"/>
            <a:ext cx="7899128" cy="112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Real-World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9742" y="1171575"/>
            <a:ext cx="5385535" cy="112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898880"/>
            <a:ext cx="7492441" cy="470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Customer Segmentation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Identify high-value customers (e.g., IT, Healthcare) to tailor premium offers.</a:t>
            </a:r>
          </a:p>
          <a:p>
            <a:pPr algn="just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Targeted Marketing Campaigns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spending patterns by occupation and region to personalize festive or seasonal promotions.</a:t>
            </a:r>
          </a:p>
          <a:p>
            <a:pPr algn="just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Product Performance Insights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Understand which product categories (e.g., Auto, Electronics) drive revenue to optimize inventory.</a:t>
            </a:r>
          </a:p>
          <a:p>
            <a:pPr algn="just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Sales Forecasting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Predict demand based on past purchase behavior for efficient stock management.</a:t>
            </a:r>
          </a:p>
          <a:p>
            <a:pPr algn="just">
              <a:lnSpc>
                <a:spcPts val="28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55227" y="-514350"/>
            <a:ext cx="5904073" cy="11980352"/>
            <a:chOff x="0" y="0"/>
            <a:chExt cx="1554982" cy="3155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4982" cy="3155319"/>
            </a:xfrm>
            <a:custGeom>
              <a:avLst/>
              <a:gdLst/>
              <a:ahLst/>
              <a:cxnLst/>
              <a:rect r="r" b="b" t="t" l="l"/>
              <a:pathLst>
                <a:path h="3155319" w="1554982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50000">
                  <a:srgbClr val="E7E8E4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37009" y="1729566"/>
            <a:ext cx="3413934" cy="34139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37009" y="2460621"/>
            <a:ext cx="4756561" cy="6475516"/>
          </a:xfrm>
          <a:custGeom>
            <a:avLst/>
            <a:gdLst/>
            <a:ahLst/>
            <a:cxnLst/>
            <a:rect r="r" b="b" t="t" l="l"/>
            <a:pathLst>
              <a:path h="6475516" w="4756561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238250"/>
            <a:ext cx="7720191" cy="155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4"/>
              </a:lnSpc>
            </a:pPr>
            <a:r>
              <a:rPr lang="en-US" sz="1151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Case Study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6576" y="2603496"/>
            <a:ext cx="5385535" cy="11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5"/>
              </a:lnSpc>
            </a:pPr>
            <a:r>
              <a:rPr lang="en-US" sz="81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6576" y="4022381"/>
            <a:ext cx="9589690" cy="180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Diwali Sales Analysis – Exploring Consumer Behavior During Festival Season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Objective: To analyze consumer purchase patterns during Diwali using a retail sales dataset.</a:t>
            </a:r>
          </a:p>
          <a:p>
            <a:pPr algn="just" marL="440481" indent="-220241" lvl="1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Goal: Derive actionable business insights through data visualization and statistical exploration.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51232" y="2282516"/>
            <a:ext cx="5385535" cy="112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business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9204" y="3249026"/>
            <a:ext cx="6609592" cy="112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recommendations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990102" y="4678271"/>
            <a:ext cx="3907429" cy="39074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36560" y="5143500"/>
            <a:ext cx="798096" cy="79809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36560" y="7213320"/>
            <a:ext cx="798096" cy="79809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24305" y="5143500"/>
            <a:ext cx="798096" cy="79809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24305" y="7213320"/>
            <a:ext cx="798096" cy="79809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23809" y="5105400"/>
            <a:ext cx="5284990" cy="60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Launch campaigns specifically for Govt Employees, Hospitality, or Students with relevant perks.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3809" y="7175220"/>
            <a:ext cx="5284990" cy="90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Younger customers (18-35) may prefer tech deals; older ones may go for healthcare or utility products.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01679" y="5033242"/>
            <a:ext cx="5284990" cy="60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Prioritize IT, Healthcare, Banking, and Aviation with loyalty programs or premium bundles.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01679" y="7103062"/>
            <a:ext cx="5284990" cy="60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Design budget-friendly bundles, festive sales, or EMI options for Construction, Agriculture, etc.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940299" y="5542548"/>
            <a:ext cx="2007033" cy="2007033"/>
          </a:xfrm>
          <a:custGeom>
            <a:avLst/>
            <a:gdLst/>
            <a:ahLst/>
            <a:cxnLst/>
            <a:rect r="r" b="b" t="t" l="l"/>
            <a:pathLst>
              <a:path h="2007033" w="2007033">
                <a:moveTo>
                  <a:pt x="0" y="0"/>
                </a:moveTo>
                <a:lnTo>
                  <a:pt x="2007034" y="0"/>
                </a:lnTo>
                <a:lnTo>
                  <a:pt x="2007034" y="2007033"/>
                </a:lnTo>
                <a:lnTo>
                  <a:pt x="0" y="20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19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82854" y="2139641"/>
            <a:ext cx="5522291" cy="55222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34622" y="4052937"/>
            <a:ext cx="6229901" cy="232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4335" y="4052933"/>
            <a:ext cx="3877436" cy="232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63023" y="4969027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9" y="0"/>
                </a:lnTo>
                <a:lnTo>
                  <a:pt x="5034669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44121" y="2562375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63235" y="6053340"/>
            <a:ext cx="4161530" cy="60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ANALYSIS IS KEY TO BUSINESS GROWTH AND SUCCESS!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566" y="7741188"/>
            <a:ext cx="4161530" cy="90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b="true" sz="17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ADITYA KUMAR PANDEY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b="true" sz="17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MTECH (AI &amp; DS), IIIT BHAGALPUR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b="true" sz="17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  <a:hlinkClick r:id="rId6" tooltip="https://www.linkedin.com/in/aditya-kumar-pandey-814169252/"/>
              </a:rPr>
              <a:t>LINKEDIN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4817" y="525503"/>
            <a:ext cx="3049183" cy="112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25503"/>
            <a:ext cx="5968536" cy="112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information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9957" y="1502286"/>
            <a:ext cx="16429460" cy="723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 Type: Structured CSV file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Source: Kaggle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Records: ~11,000+ rows (varies based on cleaning)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Purpose: Captures transactional and customer demographic data during Diwali season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Features: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User_ID: Unique identifier for each customer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Cust_name: Customer name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Product_ID: Unique product identifier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Gender: Male or Female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Age Group: Age grouped into ranges (e.g., 18-25, 26-35)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Age: Exact age in years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Marital_Status: Indicates if customer is married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State: State where purchase was made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Zone: Geographical zone (North, South, etc.)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Occupation: Profession of customer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Product_Category: Category under which product falls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Orders: Number of units ordered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Amount: Total purchase amount</a:t>
            </a:r>
          </a:p>
          <a:p>
            <a:pPr algn="just" marL="440481" indent="-220241" lvl="1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unnamed: NA</a:t>
            </a:r>
          </a:p>
          <a:p>
            <a:pPr algn="just">
              <a:lnSpc>
                <a:spcPts val="285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434527" y="3655071"/>
            <a:ext cx="5220409" cy="2913937"/>
          </a:xfrm>
          <a:custGeom>
            <a:avLst/>
            <a:gdLst/>
            <a:ahLst/>
            <a:cxnLst/>
            <a:rect r="r" b="b" t="t" l="l"/>
            <a:pathLst>
              <a:path h="2913937" w="5220409">
                <a:moveTo>
                  <a:pt x="0" y="0"/>
                </a:moveTo>
                <a:lnTo>
                  <a:pt x="5220408" y="0"/>
                </a:lnTo>
                <a:lnTo>
                  <a:pt x="5220408" y="2913937"/>
                </a:lnTo>
                <a:lnTo>
                  <a:pt x="0" y="2913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789345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809" y="3765970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8"/>
                </a:lnTo>
                <a:lnTo>
                  <a:pt x="0" y="60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40334" y="1684017"/>
            <a:ext cx="6918966" cy="691896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38671" y="2382354"/>
            <a:ext cx="5522291" cy="55222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56035" y="3164673"/>
            <a:ext cx="2204928" cy="22049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332393" y="4041345"/>
            <a:ext cx="4934849" cy="2485369"/>
          </a:xfrm>
          <a:custGeom>
            <a:avLst/>
            <a:gdLst/>
            <a:ahLst/>
            <a:cxnLst/>
            <a:rect r="r" b="b" t="t" l="l"/>
            <a:pathLst>
              <a:path h="2485369" w="4934849">
                <a:moveTo>
                  <a:pt x="0" y="0"/>
                </a:moveTo>
                <a:lnTo>
                  <a:pt x="4934849" y="0"/>
                </a:lnTo>
                <a:lnTo>
                  <a:pt x="4934849" y="2485370"/>
                </a:lnTo>
                <a:lnTo>
                  <a:pt x="0" y="2485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3809" y="1363185"/>
            <a:ext cx="6932362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3809" y="2479742"/>
            <a:ext cx="7609098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04532" y="3852272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 Loaded from CSV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23809" y="4768123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8"/>
                </a:lnTo>
                <a:lnTo>
                  <a:pt x="0" y="60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226786" y="4902781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Initial Exploration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23809" y="5769651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8"/>
                </a:lnTo>
                <a:lnTo>
                  <a:pt x="0" y="60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304532" y="5855953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Converted Data Types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23809" y="6684877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8"/>
                </a:lnTo>
                <a:lnTo>
                  <a:pt x="0" y="60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304532" y="6771179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Checked Missing Values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23809" y="7600680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7"/>
                </a:lnTo>
                <a:lnTo>
                  <a:pt x="0" y="601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04532" y="7686981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Post-Cleaning Summary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2973" y="2677033"/>
            <a:ext cx="16612619" cy="6617249"/>
            <a:chOff x="0" y="0"/>
            <a:chExt cx="4375340" cy="1742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5340" cy="1742815"/>
            </a:xfrm>
            <a:custGeom>
              <a:avLst/>
              <a:gdLst/>
              <a:ahLst/>
              <a:cxnLst/>
              <a:rect r="r" b="b" t="t" l="l"/>
              <a:pathLst>
                <a:path h="1742815" w="4375340">
                  <a:moveTo>
                    <a:pt x="23767" y="0"/>
                  </a:moveTo>
                  <a:lnTo>
                    <a:pt x="4351573" y="0"/>
                  </a:lnTo>
                  <a:cubicBezTo>
                    <a:pt x="4364699" y="0"/>
                    <a:pt x="4375340" y="10641"/>
                    <a:pt x="4375340" y="23767"/>
                  </a:cubicBezTo>
                  <a:lnTo>
                    <a:pt x="4375340" y="1719047"/>
                  </a:lnTo>
                  <a:cubicBezTo>
                    <a:pt x="4375340" y="1725351"/>
                    <a:pt x="4372836" y="1731396"/>
                    <a:pt x="4368379" y="1735853"/>
                  </a:cubicBezTo>
                  <a:cubicBezTo>
                    <a:pt x="4363921" y="1740310"/>
                    <a:pt x="4357876" y="1742815"/>
                    <a:pt x="4351573" y="1742815"/>
                  </a:cubicBezTo>
                  <a:lnTo>
                    <a:pt x="23767" y="1742815"/>
                  </a:lnTo>
                  <a:cubicBezTo>
                    <a:pt x="10641" y="1742815"/>
                    <a:pt x="0" y="1732174"/>
                    <a:pt x="0" y="1719047"/>
                  </a:cubicBezTo>
                  <a:lnTo>
                    <a:pt x="0" y="23767"/>
                  </a:lnTo>
                  <a:cubicBezTo>
                    <a:pt x="0" y="17464"/>
                    <a:pt x="2504" y="11419"/>
                    <a:pt x="6961" y="6961"/>
                  </a:cubicBezTo>
                  <a:cubicBezTo>
                    <a:pt x="11419" y="2504"/>
                    <a:pt x="17464" y="0"/>
                    <a:pt x="237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75340" cy="1780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164214"/>
            <a:ext cx="1136877" cy="11368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41751" y="3277526"/>
            <a:ext cx="12378808" cy="5658610"/>
          </a:xfrm>
          <a:custGeom>
            <a:avLst/>
            <a:gdLst/>
            <a:ahLst/>
            <a:cxnLst/>
            <a:rect r="r" b="b" t="t" l="l"/>
            <a:pathLst>
              <a:path h="5658610" w="12378808">
                <a:moveTo>
                  <a:pt x="0" y="0"/>
                </a:moveTo>
                <a:lnTo>
                  <a:pt x="12378808" y="0"/>
                </a:lnTo>
                <a:lnTo>
                  <a:pt x="12378808" y="5658610"/>
                </a:lnTo>
                <a:lnTo>
                  <a:pt x="0" y="5658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8" t="0" r="-121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55965" y="448922"/>
            <a:ext cx="5176069" cy="80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0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2177" y="1363717"/>
            <a:ext cx="8301948" cy="80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0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41650" y="2786423"/>
            <a:ext cx="3741636" cy="35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b="true" sz="20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Pre-Cleaning Data Summary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809" y="1363185"/>
            <a:ext cx="8712992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3809" y="2479742"/>
            <a:ext cx="7609098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Initial Data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3809" y="3560923"/>
            <a:ext cx="10386340" cy="397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have  11,251 rows and 15 columns.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df['Amount'] = df['Amount'].astype('int') : This converts the Amount column from float to integer 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Amount: 12 nulls  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Status: all nulls  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unnamed1: all nulls  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These two columns (Status, unnamed1) are completely empty, and Amount has 12 missing entries.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df.drop(['Status', 'unnamed1'], axis=1, inplace=True)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line removes the two completely empty columns — they don’t add any value to the analysis.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2338885" y="191591"/>
          <a:ext cx="4920415" cy="9903818"/>
        </p:xfrm>
        <a:graphic>
          <a:graphicData uri="http://schemas.openxmlformats.org/drawingml/2006/table">
            <a:tbl>
              <a:tblPr/>
              <a:tblGrid>
                <a:gridCol w="3031016"/>
                <a:gridCol w="1889399"/>
              </a:tblGrid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Null Values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7649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9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 Group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Marital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Occupation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1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Product_Category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4557" y="2641051"/>
            <a:ext cx="16612619" cy="6617249"/>
            <a:chOff x="0" y="0"/>
            <a:chExt cx="4375340" cy="1742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5340" cy="1742815"/>
            </a:xfrm>
            <a:custGeom>
              <a:avLst/>
              <a:gdLst/>
              <a:ahLst/>
              <a:cxnLst/>
              <a:rect r="r" b="b" t="t" l="l"/>
              <a:pathLst>
                <a:path h="1742815" w="4375340">
                  <a:moveTo>
                    <a:pt x="23767" y="0"/>
                  </a:moveTo>
                  <a:lnTo>
                    <a:pt x="4351573" y="0"/>
                  </a:lnTo>
                  <a:cubicBezTo>
                    <a:pt x="4364699" y="0"/>
                    <a:pt x="4375340" y="10641"/>
                    <a:pt x="4375340" y="23767"/>
                  </a:cubicBezTo>
                  <a:lnTo>
                    <a:pt x="4375340" y="1719047"/>
                  </a:lnTo>
                  <a:cubicBezTo>
                    <a:pt x="4375340" y="1725351"/>
                    <a:pt x="4372836" y="1731396"/>
                    <a:pt x="4368379" y="1735853"/>
                  </a:cubicBezTo>
                  <a:cubicBezTo>
                    <a:pt x="4363921" y="1740310"/>
                    <a:pt x="4357876" y="1742815"/>
                    <a:pt x="4351573" y="1742815"/>
                  </a:cubicBezTo>
                  <a:lnTo>
                    <a:pt x="23767" y="1742815"/>
                  </a:lnTo>
                  <a:cubicBezTo>
                    <a:pt x="10641" y="1742815"/>
                    <a:pt x="0" y="1732174"/>
                    <a:pt x="0" y="1719047"/>
                  </a:cubicBezTo>
                  <a:lnTo>
                    <a:pt x="0" y="23767"/>
                  </a:lnTo>
                  <a:cubicBezTo>
                    <a:pt x="0" y="17464"/>
                    <a:pt x="2504" y="11419"/>
                    <a:pt x="6961" y="6961"/>
                  </a:cubicBezTo>
                  <a:cubicBezTo>
                    <a:pt x="11419" y="2504"/>
                    <a:pt x="17464" y="0"/>
                    <a:pt x="237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75340" cy="1780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164214"/>
            <a:ext cx="1136877" cy="11368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160237" y="3144176"/>
            <a:ext cx="11301259" cy="5721262"/>
          </a:xfrm>
          <a:custGeom>
            <a:avLst/>
            <a:gdLst/>
            <a:ahLst/>
            <a:cxnLst/>
            <a:rect r="r" b="b" t="t" l="l"/>
            <a:pathLst>
              <a:path h="5721262" w="11301259">
                <a:moveTo>
                  <a:pt x="0" y="0"/>
                </a:moveTo>
                <a:lnTo>
                  <a:pt x="11301259" y="0"/>
                </a:lnTo>
                <a:lnTo>
                  <a:pt x="11301259" y="5721263"/>
                </a:lnTo>
                <a:lnTo>
                  <a:pt x="0" y="572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55965" y="448922"/>
            <a:ext cx="5176069" cy="80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0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2177" y="1363717"/>
            <a:ext cx="8301948" cy="80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0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41650" y="2786423"/>
            <a:ext cx="3741636" cy="35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b="true" sz="20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Post Cleaning Data Summary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8048" y="1760795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8048" y="2431259"/>
            <a:ext cx="7041252" cy="86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64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Gender distribution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8048" y="4564688"/>
            <a:ext cx="7720191" cy="77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Counted male vs female customers using a bar chart.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Majority of shoppers were Female.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45836" y="-43224"/>
            <a:ext cx="10972490" cy="111894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8048" y="1760795"/>
            <a:ext cx="7899128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8048" y="2421734"/>
            <a:ext cx="7041252" cy="7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Gender vs Total Amount Spent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8048" y="4564688"/>
            <a:ext cx="7720191" cy="272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Sales data is grouped by gender to analyze spending patterns.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amount spent by females (F) is significantly higher than males (M).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Suggests that female customers were more active shoppers during Diwali.</a:t>
            </a: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1e7 means the values are in millions.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8820" y="16917"/>
            <a:ext cx="10287694" cy="1046779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982612" y="1075630"/>
            <a:ext cx="5873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DAGla5rgPMA</dc:identifier>
  <dcterms:modified xsi:type="dcterms:W3CDTF">2011-08-01T06:04:30Z</dcterms:modified>
  <cp:revision>1</cp:revision>
  <dc:title>Diwali Sales Analysis</dc:title>
</cp:coreProperties>
</file>